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30cb9126d1_1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g130cb9126d1_13_22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cc9488e1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cc9488e1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0cb9126d1_2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30cb9126d1_2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1cc9488e1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1cc9488e1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cc9488e1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1cc9488e1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4274716b8d_14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4274716b8d_14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cc9488e14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cc9488e14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4471290de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4471290de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80aa3257a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80aa3257a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4274716b8d_1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4274716b8d_1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30c22f06a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30c22f06a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0cb9126d1_13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130cb9126d1_13_94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1cc9488e1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1cc9488e1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1280aa3257a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1280aa3257a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1cc9488e1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1cc9488e1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280aa3257a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280aa3257a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4274716b8d_14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4274716b8d_14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30c22f06a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30c22f06a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30c22f06a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30c22f06a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I:\TDC2017\Logos\TDC2017\logo-tdc-vertical-A4.emf" id="21" name="Google Shape;2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58238" y="500062"/>
            <a:ext cx="4427536" cy="280828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 txBox="1"/>
          <p:nvPr/>
        </p:nvSpPr>
        <p:spPr>
          <a:xfrm>
            <a:off x="648462" y="3418675"/>
            <a:ext cx="78471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Trilha: Software Security</a:t>
            </a:r>
            <a:endParaRPr/>
          </a:p>
        </p:txBody>
      </p:sp>
      <p:sp>
        <p:nvSpPr>
          <p:cNvPr id="23" name="Google Shape;23;p2"/>
          <p:cNvSpPr txBox="1"/>
          <p:nvPr/>
        </p:nvSpPr>
        <p:spPr>
          <a:xfrm>
            <a:off x="647725" y="4135275"/>
            <a:ext cx="78486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pt-BR" sz="2000"/>
              <a:t>André Barreto</a:t>
            </a:r>
            <a:endParaRPr/>
          </a:p>
        </p:txBody>
      </p:sp>
      <p:sp>
        <p:nvSpPr>
          <p:cNvPr id="24" name="Google Shape;24;p2"/>
          <p:cNvSpPr txBox="1"/>
          <p:nvPr/>
        </p:nvSpPr>
        <p:spPr>
          <a:xfrm>
            <a:off x="647712" y="4535487"/>
            <a:ext cx="784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Especialista em Segurança Cibernética</a:t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7" name="Google Shape;27;p3"/>
          <p:cNvSpPr txBox="1"/>
          <p:nvPr/>
        </p:nvSpPr>
        <p:spPr>
          <a:xfrm>
            <a:off x="6900" y="238289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/>
              <a:t>Yellow Team</a:t>
            </a:r>
            <a:endParaRPr sz="6000"/>
          </a:p>
        </p:txBody>
      </p:sp>
      <p:sp>
        <p:nvSpPr>
          <p:cNvPr id="28" name="Google Shape;28;p3"/>
          <p:cNvSpPr txBox="1"/>
          <p:nvPr/>
        </p:nvSpPr>
        <p:spPr>
          <a:xfrm>
            <a:off x="311700" y="1993800"/>
            <a:ext cx="8520600" cy="20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/>
              <a:t>A equipe de segurança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/>
              <a:t>composta por </a:t>
            </a:r>
            <a:r>
              <a:rPr b="1" lang="pt-BR" sz="3500"/>
              <a:t>desenvolvedores</a:t>
            </a:r>
            <a:endParaRPr b="1" sz="3500"/>
          </a:p>
        </p:txBody>
      </p:sp>
      <p:pic>
        <p:nvPicPr>
          <p:cNvPr descr="I:\TDC2017\Logos\TDC2017\logo-tdc-horizontal-A4.emf" id="29" name="Google Shape;2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55532" y="287337"/>
            <a:ext cx="2500372" cy="84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I:\TDC2017\Logos\TDC2017\logo-tdc-horizontal-A4.emf" id="33" name="Google Shape;33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55532" y="287337"/>
            <a:ext cx="2500372" cy="84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DC Innovation 2022 - Custom" type="blank">
  <p:cSld name="BLANK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I:\TDC2017\Logos\TDC2017\logo-tdc-horizontal-A4.emf" id="36" name="Google Shape;3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55532" y="287337"/>
            <a:ext cx="2500372" cy="84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/>
        </p:nvSpPr>
        <p:spPr>
          <a:xfrm>
            <a:off x="-6350" y="5056175"/>
            <a:ext cx="1546800" cy="144600"/>
          </a:xfrm>
          <a:prstGeom prst="rect">
            <a:avLst/>
          </a:prstGeom>
          <a:solidFill>
            <a:srgbClr val="EF820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 txBox="1"/>
          <p:nvPr/>
        </p:nvSpPr>
        <p:spPr>
          <a:xfrm>
            <a:off x="1540349" y="5056175"/>
            <a:ext cx="1546800" cy="144600"/>
          </a:xfrm>
          <a:prstGeom prst="rect">
            <a:avLst/>
          </a:prstGeom>
          <a:solidFill>
            <a:srgbClr val="E203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082250" y="5056175"/>
            <a:ext cx="1546800" cy="144600"/>
          </a:xfrm>
          <a:prstGeom prst="rect">
            <a:avLst/>
          </a:prstGeom>
          <a:solidFill>
            <a:srgbClr val="7B252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4625750" y="5056175"/>
            <a:ext cx="1546800" cy="144600"/>
          </a:xfrm>
          <a:prstGeom prst="rect">
            <a:avLst/>
          </a:prstGeom>
          <a:solidFill>
            <a:srgbClr val="00549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 txBox="1"/>
          <p:nvPr/>
        </p:nvSpPr>
        <p:spPr>
          <a:xfrm>
            <a:off x="6151625" y="5056175"/>
            <a:ext cx="1546800" cy="144600"/>
          </a:xfrm>
          <a:prstGeom prst="rect">
            <a:avLst/>
          </a:prstGeom>
          <a:solidFill>
            <a:srgbClr val="0794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7688725" y="5056175"/>
            <a:ext cx="1494900" cy="144600"/>
          </a:xfrm>
          <a:prstGeom prst="rect">
            <a:avLst/>
          </a:prstGeom>
          <a:solidFill>
            <a:srgbClr val="0099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-22987" y="0"/>
            <a:ext cx="1546800" cy="144600"/>
          </a:xfrm>
          <a:prstGeom prst="rect">
            <a:avLst/>
          </a:prstGeom>
          <a:solidFill>
            <a:srgbClr val="EF820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 txBox="1"/>
          <p:nvPr/>
        </p:nvSpPr>
        <p:spPr>
          <a:xfrm>
            <a:off x="1523712" y="0"/>
            <a:ext cx="1546800" cy="144600"/>
          </a:xfrm>
          <a:prstGeom prst="rect">
            <a:avLst/>
          </a:prstGeom>
          <a:solidFill>
            <a:srgbClr val="E203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5" name="Google Shape;15;p1"/>
          <p:cNvSpPr txBox="1"/>
          <p:nvPr/>
        </p:nvSpPr>
        <p:spPr>
          <a:xfrm>
            <a:off x="3065612" y="0"/>
            <a:ext cx="1546800" cy="144600"/>
          </a:xfrm>
          <a:prstGeom prst="rect">
            <a:avLst/>
          </a:prstGeom>
          <a:solidFill>
            <a:srgbClr val="7B252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"/>
          <p:cNvSpPr txBox="1"/>
          <p:nvPr/>
        </p:nvSpPr>
        <p:spPr>
          <a:xfrm>
            <a:off x="4609112" y="0"/>
            <a:ext cx="1546800" cy="144600"/>
          </a:xfrm>
          <a:prstGeom prst="rect">
            <a:avLst/>
          </a:prstGeom>
          <a:solidFill>
            <a:srgbClr val="00549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"/>
          <p:cNvSpPr txBox="1"/>
          <p:nvPr/>
        </p:nvSpPr>
        <p:spPr>
          <a:xfrm>
            <a:off x="6134987" y="0"/>
            <a:ext cx="1546800" cy="144600"/>
          </a:xfrm>
          <a:prstGeom prst="rect">
            <a:avLst/>
          </a:prstGeom>
          <a:solidFill>
            <a:srgbClr val="0794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"/>
          <p:cNvSpPr txBox="1"/>
          <p:nvPr/>
        </p:nvSpPr>
        <p:spPr>
          <a:xfrm>
            <a:off x="7672087" y="0"/>
            <a:ext cx="1494900" cy="144600"/>
          </a:xfrm>
          <a:prstGeom prst="rect">
            <a:avLst/>
          </a:prstGeom>
          <a:solidFill>
            <a:srgbClr val="0099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Vulnerabilidades não funcionais</a:t>
            </a:r>
            <a:endParaRPr sz="2400"/>
          </a:p>
        </p:txBody>
      </p:sp>
      <p:sp>
        <p:nvSpPr>
          <p:cNvPr id="108" name="Google Shape;108;p15"/>
          <p:cNvSpPr txBox="1"/>
          <p:nvPr/>
        </p:nvSpPr>
        <p:spPr>
          <a:xfrm>
            <a:off x="617950" y="126455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Não armazenar a senhas e chaves de forma aberta;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616199" y="2778325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Aumentar o tempo de retorno para erros de autenticação;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617950" y="1642994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Não trafegar credenciais e outros dados sensíveis</a:t>
            </a:r>
            <a:r>
              <a:rPr lang="pt-BR" sz="1200">
                <a:solidFill>
                  <a:schemeClr val="dk1"/>
                </a:solidFill>
              </a:rPr>
              <a:t> de forma aberta</a:t>
            </a:r>
            <a:r>
              <a:rPr lang="pt-BR" sz="1200">
                <a:solidFill>
                  <a:schemeClr val="dk1"/>
                </a:solidFill>
              </a:rPr>
              <a:t>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617949" y="3913656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Restringir o uso do “username” na senha (andre@2022);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617949" y="429210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Aplicar um algoritmo de similaridade com a senha(s) anterior(es) (tdc@2021 -&gt; tdc@2022).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616200" y="3156769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Definir restrições de palavras de fácil associação e sequências</a:t>
            </a:r>
            <a:r>
              <a:rPr lang="pt-BR" sz="1200">
                <a:solidFill>
                  <a:schemeClr val="dk1"/>
                </a:solidFill>
              </a:rPr>
              <a:t> numéricas</a:t>
            </a:r>
            <a:r>
              <a:rPr lang="pt-BR" sz="1200">
                <a:solidFill>
                  <a:schemeClr val="dk1"/>
                </a:solidFill>
              </a:rPr>
              <a:t> nas senhas (tdc@123);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616200" y="3535213"/>
            <a:ext cx="810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Definir restrições de certas datas nas senhas (tdc@2022);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5" name="Google Shape;115;p15"/>
          <p:cNvSpPr txBox="1"/>
          <p:nvPr/>
        </p:nvSpPr>
        <p:spPr>
          <a:xfrm rot="781825">
            <a:off x="4806089" y="782162"/>
            <a:ext cx="1583371" cy="92347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0000"/>
                </a:solidFill>
              </a:rPr>
              <a:t>2011 - </a:t>
            </a:r>
            <a:r>
              <a:rPr lang="pt-BR" sz="1200">
                <a:solidFill>
                  <a:srgbClr val="FF0000"/>
                </a:solidFill>
              </a:rPr>
              <a:t>Sony (37k)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0000"/>
                </a:solidFill>
              </a:rPr>
              <a:t>2012 - </a:t>
            </a:r>
            <a:r>
              <a:rPr lang="pt-BR" sz="1200">
                <a:solidFill>
                  <a:srgbClr val="FF0000"/>
                </a:solidFill>
              </a:rPr>
              <a:t>Yahoo (500k)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0000"/>
                </a:solidFill>
              </a:rPr>
              <a:t>2020 - </a:t>
            </a:r>
            <a:r>
              <a:rPr lang="pt-BR" sz="1200">
                <a:solidFill>
                  <a:srgbClr val="FF0000"/>
                </a:solidFill>
              </a:rPr>
              <a:t>Catho (1,2m)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0000"/>
                </a:solidFill>
              </a:rPr>
              <a:t>2021 - </a:t>
            </a:r>
            <a:r>
              <a:rPr lang="pt-BR" sz="1200">
                <a:solidFill>
                  <a:srgbClr val="FF0000"/>
                </a:solidFill>
              </a:rPr>
              <a:t>Liker (465k)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617950" y="2021438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Não fazer integrações que </a:t>
            </a:r>
            <a:r>
              <a:rPr lang="pt-BR" sz="1200">
                <a:solidFill>
                  <a:schemeClr val="dk1"/>
                </a:solidFill>
              </a:rPr>
              <a:t>trafegam</a:t>
            </a:r>
            <a:r>
              <a:rPr lang="pt-BR" sz="1200">
                <a:solidFill>
                  <a:schemeClr val="dk1"/>
                </a:solidFill>
              </a:rPr>
              <a:t> dados sensíveis de forma aberta</a:t>
            </a:r>
            <a:r>
              <a:rPr lang="pt-BR" sz="1200">
                <a:solidFill>
                  <a:schemeClr val="dk1"/>
                </a:solidFill>
              </a:rPr>
              <a:t>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617950" y="2399881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Não ignorar erros de certificados em comunicações SSL/TLS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Vulnerabilidades não funcionais</a:t>
            </a:r>
            <a:endParaRPr sz="2400"/>
          </a:p>
        </p:txBody>
      </p:sp>
      <p:sp>
        <p:nvSpPr>
          <p:cNvPr id="123" name="Google Shape;123;p16"/>
          <p:cNvSpPr txBox="1"/>
          <p:nvPr/>
        </p:nvSpPr>
        <p:spPr>
          <a:xfrm>
            <a:off x="617950" y="156935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Não dar dicas se “o usuário não existe” ou “a senha está incorreta” (enumeração de usuários);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617950" y="1950350"/>
            <a:ext cx="7249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Cuidado com mensagens de aviso para o usuário durante a autenticação (“usuário bloqueado”, “senha expirada”, etc).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Se for necessário informar algo, faça somente após validação com sucesso das credenciais;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5" name="Google Shape;125;p16"/>
          <p:cNvSpPr txBox="1"/>
          <p:nvPr/>
        </p:nvSpPr>
        <p:spPr>
          <a:xfrm>
            <a:off x="617949" y="2733974"/>
            <a:ext cx="72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Avaliar a possibilidade de associar </a:t>
            </a:r>
            <a:r>
              <a:rPr lang="pt-BR" sz="1200">
                <a:solidFill>
                  <a:schemeClr val="dk1"/>
                </a:solidFill>
              </a:rPr>
              <a:t>um “token ao usuário” ao invés de</a:t>
            </a:r>
            <a:r>
              <a:rPr lang="pt-BR" sz="1200">
                <a:solidFill>
                  <a:schemeClr val="dk1"/>
                </a:solidFill>
              </a:rPr>
              <a:t> </a:t>
            </a:r>
            <a:r>
              <a:rPr lang="pt-BR" sz="1200">
                <a:solidFill>
                  <a:schemeClr val="dk1"/>
                </a:solidFill>
              </a:rPr>
              <a:t>um “usuário ao token”.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(Reduz sessão "esquecidas" e, principalmente, evita compartilhamento de credenciais);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617949" y="3322537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Avaliar o famoso bloqueio do usuário após X tentativas de login incorretas (DoS).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Equipe de segurança (somente Blue e Red)</a:t>
            </a:r>
            <a:endParaRPr sz="2400"/>
          </a:p>
        </p:txBody>
      </p:sp>
      <p:pic>
        <p:nvPicPr>
          <p:cNvPr id="132" name="Google Shape;13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94" y="638412"/>
            <a:ext cx="6455053" cy="4171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/>
          <p:nvPr/>
        </p:nvSpPr>
        <p:spPr>
          <a:xfrm>
            <a:off x="6747450" y="1259000"/>
            <a:ext cx="2282400" cy="240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Dinamismo do mercado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Concorrência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Regulamentações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Regras de negócio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Crises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Quebra de barreiras geográficas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6747450" y="3870125"/>
            <a:ext cx="2282400" cy="738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Não basta os 15m² do barco “seguros”, aquela brecha de 1cm² pode nos fazer afundar.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Segurança</a:t>
            </a:r>
            <a:endParaRPr sz="2400"/>
          </a:p>
        </p:txBody>
      </p:sp>
      <p:pic>
        <p:nvPicPr>
          <p:cNvPr id="140" name="Google Shape;14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0025" y="863425"/>
            <a:ext cx="3763950" cy="376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78930"/>
            <a:ext cx="5784934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2975" y="2134250"/>
            <a:ext cx="2856849" cy="285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/>
          <p:cNvSpPr txBox="1"/>
          <p:nvPr/>
        </p:nvSpPr>
        <p:spPr>
          <a:xfrm>
            <a:off x="6146775" y="1323100"/>
            <a:ext cx="1535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Cores primárias: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Blue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Red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Yellow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7532400" y="1310850"/>
            <a:ext cx="1535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Cores secundárias: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Purple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Green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Orange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Exemplos de integração entre times</a:t>
            </a:r>
            <a:endParaRPr sz="2400"/>
          </a:p>
        </p:txBody>
      </p:sp>
      <p:sp>
        <p:nvSpPr>
          <p:cNvPr id="154" name="Google Shape;154;p20"/>
          <p:cNvSpPr txBox="1"/>
          <p:nvPr/>
        </p:nvSpPr>
        <p:spPr>
          <a:xfrm>
            <a:off x="617950" y="73115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Aumentar o tempo de retorno para erros de autenticação (força bruta); </a:t>
            </a:r>
            <a:r>
              <a:rPr lang="pt-BR" sz="1200">
                <a:solidFill>
                  <a:srgbClr val="FF9900"/>
                </a:solidFill>
              </a:rPr>
              <a:t>⬤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617950" y="1100450"/>
            <a:ext cx="72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Não apresentar comportamento diferente quando apenas a senha estiver errada e quando o usuário não existir (enumeração de usuários); </a:t>
            </a:r>
            <a:r>
              <a:rPr lang="pt-BR" sz="1200">
                <a:solidFill>
                  <a:srgbClr val="FF9900"/>
                </a:solidFill>
              </a:rPr>
              <a:t>⬤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56" name="Google Shape;156;p20"/>
          <p:cNvSpPr txBox="1"/>
          <p:nvPr/>
        </p:nvSpPr>
        <p:spPr>
          <a:xfrm>
            <a:off x="617950" y="1654550"/>
            <a:ext cx="72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Se existir uma opção de “Esqueci minha senha”, não apresentar comportamento diferente quando o usuário não existir</a:t>
            </a:r>
            <a:r>
              <a:rPr lang="pt-BR" sz="1200">
                <a:solidFill>
                  <a:schemeClr val="dk1"/>
                </a:solidFill>
              </a:rPr>
              <a:t> (enumeração de usuários)</a:t>
            </a:r>
            <a:r>
              <a:rPr lang="pt-BR" sz="1200">
                <a:solidFill>
                  <a:schemeClr val="dk1"/>
                </a:solidFill>
              </a:rPr>
              <a:t>; </a:t>
            </a:r>
            <a:r>
              <a:rPr lang="pt-BR" sz="1200">
                <a:solidFill>
                  <a:srgbClr val="FF9900"/>
                </a:solidFill>
              </a:rPr>
              <a:t>⬤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57" name="Google Shape;157;p20"/>
          <p:cNvSpPr txBox="1"/>
          <p:nvPr/>
        </p:nvSpPr>
        <p:spPr>
          <a:xfrm>
            <a:off x="617950" y="2208650"/>
            <a:ext cx="75711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Ajustar códigos de retorno HTTP.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Isso pode ser trabalhado junto ao Blue Team em sistemas de análise de acessos: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400 - Identificar requisições com erros estruturais (bad request); </a:t>
            </a:r>
            <a:r>
              <a:rPr lang="pt-BR" sz="1200">
                <a:solidFill>
                  <a:srgbClr val="00FF00"/>
                </a:solidFill>
              </a:rPr>
              <a:t>⬤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401 - Usar nas falhas de autenticação; </a:t>
            </a:r>
            <a:r>
              <a:rPr lang="pt-BR" sz="1200">
                <a:solidFill>
                  <a:srgbClr val="00FF00"/>
                </a:solidFill>
              </a:rPr>
              <a:t>⬤</a:t>
            </a:r>
            <a:endParaRPr sz="1200">
              <a:solidFill>
                <a:srgbClr val="00FF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403 - Usar quando se tenta acessar um recurso ao qual não se tem permissão; </a:t>
            </a:r>
            <a:r>
              <a:rPr lang="pt-BR" sz="1200">
                <a:solidFill>
                  <a:srgbClr val="00FF00"/>
                </a:solidFill>
              </a:rPr>
              <a:t>⬤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404 - Se possível não usar dentro da aplicação, avaliar o uso do 204. Blue Team pode usar o 404 para localizar tentativas de enumeração de arquivos e diretórios. </a:t>
            </a:r>
            <a:r>
              <a:rPr lang="pt-BR" sz="1200">
                <a:solidFill>
                  <a:srgbClr val="00FF00"/>
                </a:solidFill>
              </a:rPr>
              <a:t>⬤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Se retornar 200 na falha de autenticação, então possuir diversas mensagens de erro de login, com diferentes frequências, tendo algumas com percentual bem baixo</a:t>
            </a:r>
            <a:r>
              <a:rPr lang="pt-BR" sz="1200">
                <a:solidFill>
                  <a:schemeClr val="dk1"/>
                </a:solidFill>
              </a:rPr>
              <a:t> (enumeração de usuários)</a:t>
            </a:r>
            <a:r>
              <a:rPr lang="pt-BR" sz="1200">
                <a:solidFill>
                  <a:schemeClr val="dk1"/>
                </a:solidFill>
              </a:rPr>
              <a:t>. </a:t>
            </a:r>
            <a:r>
              <a:rPr lang="pt-BR" sz="1200">
                <a:solidFill>
                  <a:srgbClr val="FF9900"/>
                </a:solidFill>
              </a:rPr>
              <a:t>⬤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600" y="754850"/>
            <a:ext cx="6172201" cy="411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Segurança de perímetro sem um Yellow team</a:t>
            </a:r>
            <a:endParaRPr sz="2400"/>
          </a:p>
        </p:txBody>
      </p:sp>
      <p:sp>
        <p:nvSpPr>
          <p:cNvPr id="164" name="Google Shape;164;p21"/>
          <p:cNvSpPr txBox="1"/>
          <p:nvPr/>
        </p:nvSpPr>
        <p:spPr>
          <a:xfrm>
            <a:off x="6742250" y="1396600"/>
            <a:ext cx="2241000" cy="240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</a:rPr>
              <a:t>Um forte portão de entrada</a:t>
            </a:r>
            <a:endParaRPr b="1"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Firewall NGFW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IDS/IPS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WAF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SIEM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Sistema de segurança com AI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125" y="2101837"/>
            <a:ext cx="4403700" cy="263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2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Mensagens finais</a:t>
            </a:r>
            <a:endParaRPr sz="2400"/>
          </a:p>
        </p:txBody>
      </p:sp>
      <p:pic>
        <p:nvPicPr>
          <p:cNvPr id="171" name="Google Shape;17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750" y="737425"/>
            <a:ext cx="3135600" cy="20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2308" y="1077286"/>
            <a:ext cx="2649742" cy="397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Mensagens finais</a:t>
            </a:r>
            <a:endParaRPr sz="2400"/>
          </a:p>
        </p:txBody>
      </p:sp>
      <p:sp>
        <p:nvSpPr>
          <p:cNvPr id="178" name="Google Shape;178;p23"/>
          <p:cNvSpPr txBox="1"/>
          <p:nvPr>
            <p:ph idx="1" type="subTitle"/>
          </p:nvPr>
        </p:nvSpPr>
        <p:spPr>
          <a:xfrm>
            <a:off x="846600" y="1908450"/>
            <a:ext cx="7450800" cy="1326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“Se quisermos sobreviver nessa nova era digital, onde os crimes são cibernéticos, precisamos aprender a lidar com as novas “trancas” e “cadeados” que a evolução </a:t>
            </a:r>
            <a:r>
              <a:rPr lang="pt-BR" sz="1800">
                <a:solidFill>
                  <a:schemeClr val="dk1"/>
                </a:solidFill>
              </a:rPr>
              <a:t>tecnológica</a:t>
            </a:r>
            <a:r>
              <a:rPr lang="pt-BR" sz="1800">
                <a:solidFill>
                  <a:schemeClr val="dk1"/>
                </a:solidFill>
              </a:rPr>
              <a:t> nos exige.”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André Barreto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/>
              <a:t>Mensagens finais</a:t>
            </a:r>
            <a:endParaRPr sz="2400"/>
          </a:p>
        </p:txBody>
      </p:sp>
      <p:sp>
        <p:nvSpPr>
          <p:cNvPr id="184" name="Google Shape;184;p24"/>
          <p:cNvSpPr txBox="1"/>
          <p:nvPr>
            <p:ph idx="1" type="subTitle"/>
          </p:nvPr>
        </p:nvSpPr>
        <p:spPr>
          <a:xfrm>
            <a:off x="846600" y="1908450"/>
            <a:ext cx="7450800" cy="1326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“E</a:t>
            </a:r>
            <a:r>
              <a:rPr lang="pt-BR" sz="1800">
                <a:solidFill>
                  <a:schemeClr val="dk1"/>
                </a:solidFill>
              </a:rPr>
              <a:t>stá em cada um de nós a capacidade e a responsabilidade de proteger não apenas uma empresa, mas de proteger a cada pessoa que usa, depende e confia em nossos sistemas e em nosso trabalho</a:t>
            </a:r>
            <a:r>
              <a:rPr lang="pt-BR" sz="1800">
                <a:solidFill>
                  <a:schemeClr val="dk1"/>
                </a:solidFill>
              </a:rPr>
              <a:t>.”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André Barreto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9F2B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9100" y="1538600"/>
            <a:ext cx="2438400" cy="24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950" y="186526"/>
            <a:ext cx="483869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Propósito d</a:t>
            </a:r>
            <a:r>
              <a:rPr lang="pt-BR" sz="2400"/>
              <a:t>a palestra</a:t>
            </a:r>
            <a:endParaRPr sz="2400"/>
          </a:p>
        </p:txBody>
      </p:sp>
      <p:sp>
        <p:nvSpPr>
          <p:cNvPr id="50" name="Google Shape;50;p8"/>
          <p:cNvSpPr txBox="1"/>
          <p:nvPr/>
        </p:nvSpPr>
        <p:spPr>
          <a:xfrm>
            <a:off x="539250" y="1453950"/>
            <a:ext cx="80655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Mostrar que a segurança não é responsabilidade de apenas uma área, a “área de segurança”.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Ela é responsabilidade de todos!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A segurança deve estar </a:t>
            </a:r>
            <a:r>
              <a:rPr lang="pt-BR" sz="1200">
                <a:solidFill>
                  <a:schemeClr val="dk1"/>
                </a:solidFill>
              </a:rPr>
              <a:t>presente</a:t>
            </a:r>
            <a:r>
              <a:rPr lang="pt-BR" sz="1200">
                <a:solidFill>
                  <a:schemeClr val="dk1"/>
                </a:solidFill>
              </a:rPr>
              <a:t> em todas as áreas e níveis de uma empresa, deve estar na tecnologia, nos processos e, principalmente, na </a:t>
            </a:r>
            <a:r>
              <a:rPr lang="pt-BR" sz="1200">
                <a:solidFill>
                  <a:schemeClr val="dk1"/>
                </a:solidFill>
              </a:rPr>
              <a:t>conscientização</a:t>
            </a:r>
            <a:r>
              <a:rPr lang="pt-BR" sz="1200">
                <a:solidFill>
                  <a:schemeClr val="dk1"/>
                </a:solidFill>
              </a:rPr>
              <a:t> das pessoas, que precisam ter um olhar detalhista, analítico, crítico e prudente diante das mais diversas situações do dia a dia.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Vamos ver que os “construtores” dos sistemas são </a:t>
            </a:r>
            <a:r>
              <a:rPr lang="pt-BR" sz="1200">
                <a:solidFill>
                  <a:schemeClr val="dk1"/>
                </a:solidFill>
              </a:rPr>
              <a:t>essenciais</a:t>
            </a:r>
            <a:r>
              <a:rPr lang="pt-BR" sz="1200">
                <a:solidFill>
                  <a:schemeClr val="dk1"/>
                </a:solidFill>
              </a:rPr>
              <a:t> não apenas para desenvolver soluções e funcionalidades criativas, que irão tornar as empresas competitivas e diferenciadas.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Eles são fundamentais para que o negócio se mantenha seguro, confiável e com credibilidade em um mercado cada vez mais competitivo e exigente.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Sobre a palestra</a:t>
            </a:r>
            <a:endParaRPr sz="2400"/>
          </a:p>
        </p:txBody>
      </p:sp>
      <p:sp>
        <p:nvSpPr>
          <p:cNvPr id="56" name="Google Shape;56;p9"/>
          <p:cNvSpPr txBox="1"/>
          <p:nvPr/>
        </p:nvSpPr>
        <p:spPr>
          <a:xfrm>
            <a:off x="930300" y="1788775"/>
            <a:ext cx="72834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Analisaremos vulnerabilidades que dificilmente são identificadas por “áreas de segurança” tradicionais.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Veremos como as áreas de desenvolvimento têm papel fundamental para manter a segurança, confiabilidade e credibilidade de um negócio.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Vamos entender como as áreas de desenvolvimento e áreas de segurança podem interagir e contribuir uma com a outra, trazendo benefícios para ambas, para o negócio e para os clientes.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História da segurança cibernética</a:t>
            </a:r>
            <a:endParaRPr sz="2400"/>
          </a:p>
        </p:txBody>
      </p:sp>
      <p:sp>
        <p:nvSpPr>
          <p:cNvPr id="62" name="Google Shape;62;p10"/>
          <p:cNvSpPr txBox="1"/>
          <p:nvPr/>
        </p:nvSpPr>
        <p:spPr>
          <a:xfrm>
            <a:off x="558650" y="996963"/>
            <a:ext cx="720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No princípio: Redes para comunicação militar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3" name="Google Shape;63;p10"/>
          <p:cNvSpPr txBox="1"/>
          <p:nvPr/>
        </p:nvSpPr>
        <p:spPr>
          <a:xfrm>
            <a:off x="558650" y="1404363"/>
            <a:ext cx="720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Internet, a rede mundial de computadores</a:t>
            </a:r>
            <a:br>
              <a:rPr lang="pt-BR" sz="1200">
                <a:solidFill>
                  <a:schemeClr val="dk1"/>
                </a:solidFill>
              </a:rPr>
            </a:br>
            <a:r>
              <a:rPr lang="pt-BR" sz="1200">
                <a:solidFill>
                  <a:schemeClr val="dk1"/>
                </a:solidFill>
              </a:rPr>
              <a:t>Grandes empresas conectadas, firewalls mantidos por “gurus de conhecimento supremo”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4" name="Google Shape;64;p10"/>
          <p:cNvSpPr txBox="1"/>
          <p:nvPr/>
        </p:nvSpPr>
        <p:spPr>
          <a:xfrm>
            <a:off x="524850" y="2022238"/>
            <a:ext cx="720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E-commerce</a:t>
            </a:r>
            <a:br>
              <a:rPr lang="pt-BR" sz="1200">
                <a:solidFill>
                  <a:schemeClr val="dk1"/>
                </a:solidFill>
              </a:rPr>
            </a:br>
            <a:r>
              <a:rPr lang="pt-BR" sz="1200">
                <a:solidFill>
                  <a:schemeClr val="dk1"/>
                </a:solidFill>
              </a:rPr>
              <a:t>Médias empresas conectadas, mais opções de firewalls mantidos por “seres de conhecimento raro”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5" name="Google Shape;65;p10"/>
          <p:cNvSpPr txBox="1"/>
          <p:nvPr/>
        </p:nvSpPr>
        <p:spPr>
          <a:xfrm>
            <a:off x="524850" y="2727625"/>
            <a:ext cx="7203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WEB 2.0, dinâmica, troca de informações e colaboração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Pequenas empresas e pessoas conectadas.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Firewalls já não eram mais suficientes. Anti-vírus, anti-spam, controle de acesso.</a:t>
            </a:r>
            <a:br>
              <a:rPr lang="pt-BR" sz="1200">
                <a:solidFill>
                  <a:schemeClr val="dk1"/>
                </a:solidFill>
              </a:rPr>
            </a:br>
            <a:r>
              <a:rPr lang="pt-BR" sz="1200">
                <a:solidFill>
                  <a:schemeClr val="dk1"/>
                </a:solidFill>
              </a:rPr>
              <a:t>Não bastava um “ser iluminado” para cuidar da segurança, era preciso uma equipe.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6" name="Google Shape;66;p10"/>
          <p:cNvSpPr txBox="1"/>
          <p:nvPr/>
        </p:nvSpPr>
        <p:spPr>
          <a:xfrm>
            <a:off x="558650" y="3782238"/>
            <a:ext cx="7203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Falsificações, fraudes, roubo de informações, exploração de falhas em sistemas.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Já não bastava uma equipe de segurança defensiva (Blue Team).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Era preciso se antecipar, localizar as falhas e corrigi-las antes que fossem exploradas.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7" name="Google Shape;67;p10"/>
          <p:cNvSpPr txBox="1"/>
          <p:nvPr/>
        </p:nvSpPr>
        <p:spPr>
          <a:xfrm rot="-1799231">
            <a:off x="6297891" y="3008442"/>
            <a:ext cx="1135040" cy="400238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FF"/>
                </a:solidFill>
              </a:rPr>
              <a:t>Blue Team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68" name="Google Shape;68;p10"/>
          <p:cNvSpPr txBox="1"/>
          <p:nvPr/>
        </p:nvSpPr>
        <p:spPr>
          <a:xfrm rot="-1777255">
            <a:off x="6484155" y="3823739"/>
            <a:ext cx="1135032" cy="40023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0000"/>
                </a:solidFill>
              </a:rPr>
              <a:t>Read</a:t>
            </a:r>
            <a:r>
              <a:rPr b="1" lang="pt-BR">
                <a:solidFill>
                  <a:srgbClr val="FF0000"/>
                </a:solidFill>
              </a:rPr>
              <a:t> Team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Yellow Team</a:t>
            </a:r>
            <a:endParaRPr sz="2400"/>
          </a:p>
        </p:txBody>
      </p:sp>
      <p:sp>
        <p:nvSpPr>
          <p:cNvPr id="74" name="Google Shape;74;p11"/>
          <p:cNvSpPr txBox="1"/>
          <p:nvPr/>
        </p:nvSpPr>
        <p:spPr>
          <a:xfrm>
            <a:off x="155800" y="623675"/>
            <a:ext cx="3091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Quantas pessoas na área de segurança?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Blue Team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Red Team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 na área de desenvolvimento?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Desenvolvedores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Engenheiros de software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Arquitetos de sistema e soluções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7713" y="1196775"/>
            <a:ext cx="2088575" cy="3603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588" y="1196775"/>
            <a:ext cx="2088575" cy="36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1840" y="1185556"/>
            <a:ext cx="2088575" cy="3614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Requisitos vs </a:t>
            </a:r>
            <a:r>
              <a:rPr lang="pt-BR" sz="2400"/>
              <a:t>Vulnerabilidades</a:t>
            </a:r>
            <a:endParaRPr sz="2400"/>
          </a:p>
        </p:txBody>
      </p:sp>
      <p:sp>
        <p:nvSpPr>
          <p:cNvPr id="87" name="Google Shape;87;p13"/>
          <p:cNvSpPr txBox="1"/>
          <p:nvPr/>
        </p:nvSpPr>
        <p:spPr>
          <a:xfrm>
            <a:off x="999275" y="2666425"/>
            <a:ext cx="3297600" cy="83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Requisitos funcionais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Requisitos não funcionais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4847138" y="2666425"/>
            <a:ext cx="3297600" cy="83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Vulnerabilidades</a:t>
            </a:r>
            <a:r>
              <a:rPr lang="pt-BR">
                <a:solidFill>
                  <a:schemeClr val="dk1"/>
                </a:solidFill>
              </a:rPr>
              <a:t> funcionais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Vulnerabilidades não funcionais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456300" y="1548300"/>
            <a:ext cx="823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Se “debug” é o processo de identificar e remover “bugs”, então programar é o processo de inseri-los.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456300" y="3929650"/>
            <a:ext cx="823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O óbvio precisa ser dito.</a:t>
            </a:r>
            <a:br>
              <a:rPr lang="pt-BR">
                <a:solidFill>
                  <a:schemeClr val="dk1"/>
                </a:solidFill>
              </a:rPr>
            </a:br>
            <a:r>
              <a:rPr lang="pt-BR">
                <a:solidFill>
                  <a:schemeClr val="dk1"/>
                </a:solidFill>
              </a:rPr>
              <a:t>O “óbvio” nem sempre é observado e muito menos seguido.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Vulnerabilidades funcionais (regras de negócio)</a:t>
            </a:r>
            <a:endParaRPr sz="2400"/>
          </a:p>
        </p:txBody>
      </p:sp>
      <p:sp>
        <p:nvSpPr>
          <p:cNvPr id="96" name="Google Shape;96;p14"/>
          <p:cNvSpPr txBox="1"/>
          <p:nvPr/>
        </p:nvSpPr>
        <p:spPr>
          <a:xfrm>
            <a:off x="581150" y="959750"/>
            <a:ext cx="72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Não enviar para o front-end informações que o usuário não tem permissão para ver.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Não basta esconder a informação no front;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578588" y="3053100"/>
            <a:ext cx="791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Cuidado com “caminhos secundários” que </a:t>
            </a:r>
            <a:r>
              <a:rPr lang="pt-BR" sz="1200">
                <a:solidFill>
                  <a:schemeClr val="dk1"/>
                </a:solidFill>
              </a:rPr>
              <a:t>dêem</a:t>
            </a:r>
            <a:r>
              <a:rPr lang="pt-BR" sz="1200">
                <a:solidFill>
                  <a:schemeClr val="dk1"/>
                </a:solidFill>
              </a:rPr>
              <a:t> acesso às informações sem as mesmas validações feitas nos “caminhos oficiais”;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583713" y="4143725"/>
            <a:ext cx="7910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Você </a:t>
            </a:r>
            <a:r>
              <a:rPr b="1" lang="pt-BR" sz="1200" u="sng">
                <a:solidFill>
                  <a:schemeClr val="dk1"/>
                </a:solidFill>
              </a:rPr>
              <a:t>realmente</a:t>
            </a:r>
            <a:r>
              <a:rPr lang="pt-BR" sz="1200">
                <a:solidFill>
                  <a:schemeClr val="dk1"/>
                </a:solidFill>
              </a:rPr>
              <a:t> precisa saber a senha do usuário?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Avaliar a necessidade de armazenar e até de transmitir via rede a senha real do usuário, ainda que por meio criptografado.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581150" y="1581625"/>
            <a:ext cx="791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Valide o acesso às funcionalidades no backend. Não ter a opção no “menu do front” não basta;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581150" y="2038825"/>
            <a:ext cx="791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Valide no backend se o usuário está consultado informações que ele deveria ter acesso. Confiar na identificação do usuário enviado pelo front não basta. O mesmo se aplica a outras identificações;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578588" y="3662700"/>
            <a:ext cx="791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Cuidado com exposições “desnecessárias” da documentação completa dos recursos das suas APIs;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581143" y="2638350"/>
            <a:ext cx="791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Valide no backend se o usuário está usando recursos que pertençam a ele (cupons, moedas)</a:t>
            </a:r>
            <a:r>
              <a:rPr lang="pt-BR" sz="1200">
                <a:solidFill>
                  <a:schemeClr val="dk1"/>
                </a:solidFill>
              </a:rPr>
              <a:t>;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